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64" r:id="rId2"/>
    <p:sldId id="265" r:id="rId3"/>
    <p:sldId id="262" r:id="rId4"/>
    <p:sldId id="266" r:id="rId5"/>
    <p:sldId id="267" r:id="rId6"/>
    <p:sldId id="268" r:id="rId7"/>
    <p:sldId id="280" r:id="rId8"/>
    <p:sldId id="272" r:id="rId9"/>
    <p:sldId id="271" r:id="rId10"/>
    <p:sldId id="279" r:id="rId11"/>
    <p:sldId id="277" r:id="rId12"/>
    <p:sldId id="278" r:id="rId13"/>
    <p:sldId id="28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237A74-489A-438C-9826-60A286E801CB}" v="432" dt="2020-10-14T09:34:13.7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0323096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07510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108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37529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65028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65002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51052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D291B17-9318-49DB-B28B-6E5994AE9581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64103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D291B17-9318-49DB-B28B-6E5994AE9581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92492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774611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8641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46129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42030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71247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73859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41084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21105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26204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D291B17-9318-49DB-B28B-6E5994AE9581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33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">
            <a:extLst>
              <a:ext uri="{FF2B5EF4-FFF2-40B4-BE49-F238E27FC236}">
                <a16:creationId xmlns:a16="http://schemas.microsoft.com/office/drawing/2014/main" id="{260EE1B3-DDB2-44D7-943C-63D9CEF273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2909CE-AD29-4CE7-A9A7-05D21672CC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B8DBF1C0-B8F1-4AAC-8704-256BA0E9D6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4" name="Picture 3" descr="Ein Bild, das sitzend, Frau, Essen, haltend enthält.&#10;&#10;Automatisch generierte Beschreibung">
            <a:extLst>
              <a:ext uri="{FF2B5EF4-FFF2-40B4-BE49-F238E27FC236}">
                <a16:creationId xmlns:a16="http://schemas.microsoft.com/office/drawing/2014/main" id="{E26AB3C9-5859-4400-85A5-EF41569A6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24166" r="9090" b="11696"/>
          <a:stretch/>
        </p:blipFill>
        <p:spPr>
          <a:xfrm>
            <a:off x="474133" y="475488"/>
            <a:ext cx="11243734" cy="590973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0058B62-565F-4E2F-9DB7-AACE2110BE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8827245" cy="2677648"/>
          </a:xfrm>
        </p:spPr>
        <p:txBody>
          <a:bodyPr anchorCtr="0">
            <a:normAutofit/>
          </a:bodyPr>
          <a:lstStyle/>
          <a:p>
            <a:r>
              <a:rPr lang="de-DE" dirty="0"/>
              <a:t>Hauptschulabschluss           20/21</a:t>
            </a:r>
            <a:r>
              <a:rPr lang="de-DE" sz="3600" dirty="0"/>
              <a:t>(Stand Oktober 2020)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FCBAEF0-B8D3-4A01-9316-340DF1D66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8827245" cy="861420"/>
          </a:xfrm>
        </p:spPr>
        <p:txBody>
          <a:bodyPr>
            <a:normAutofit/>
          </a:bodyPr>
          <a:lstStyle/>
          <a:p>
            <a:r>
              <a:rPr lang="de-DE" sz="2800" dirty="0"/>
              <a:t>Klasse 9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B70F7E59-C971-4F55-8E3A-1E583B65F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909755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1138EF-2767-4D8A-A525-AF68ECFA9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Prüfungshinweise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35BF5B-D5AE-402B-B107-D3B939586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284571" cy="3416300"/>
          </a:xfrm>
        </p:spPr>
        <p:txBody>
          <a:bodyPr>
            <a:normAutofit/>
          </a:bodyPr>
          <a:lstStyle/>
          <a:p>
            <a:r>
              <a:rPr lang="de-DE" sz="2400" dirty="0"/>
              <a:t>Mit dokumentenechtem Schreibgeräten (SCHWARZ oder </a:t>
            </a:r>
            <a:r>
              <a:rPr lang="de-DE" sz="2400" dirty="0">
                <a:solidFill>
                  <a:srgbClr val="0070C0"/>
                </a:solidFill>
              </a:rPr>
              <a:t>BLAU</a:t>
            </a:r>
            <a:r>
              <a:rPr lang="de-DE" sz="2400" dirty="0"/>
              <a:t>)</a:t>
            </a:r>
          </a:p>
          <a:p>
            <a:r>
              <a:rPr lang="de-DE" sz="2400" dirty="0"/>
              <a:t>Nichtzulässig ist das Schreiben mit Bleistift oder radierbaren Stiften </a:t>
            </a:r>
          </a:p>
          <a:p>
            <a:r>
              <a:rPr lang="de-DE" sz="2400" dirty="0"/>
              <a:t>Beginn 8 Uhr</a:t>
            </a:r>
          </a:p>
          <a:p>
            <a:endParaRPr lang="de-DE" sz="2400" dirty="0"/>
          </a:p>
          <a:p>
            <a:r>
              <a:rPr lang="de-DE" sz="2400" dirty="0"/>
              <a:t>Die Prüfungsaufgaben sind, sofern nicht anders vermerkt, auf gesonderten Schülerbögen zu bearbeiten. 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318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1DCBE1-377E-4887-BD6C-3C51B1510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Täuschungshandlungen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ACA644-5F95-4888-865E-328A3630B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667000"/>
            <a:ext cx="10379821" cy="3352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200" dirty="0"/>
              <a:t>Während der Prüfung dürfen keine Mobiltelefone, Armbanduhren mit der Funktion eines Computers und Zugang zum Internet (sog. Smartwatches) und andere kommunikationselektronische Medien mitgeführt werden.</a:t>
            </a:r>
          </a:p>
          <a:p>
            <a:pPr marL="0" indent="0">
              <a:buNone/>
            </a:pPr>
            <a:endParaRPr lang="de-DE" sz="2200" dirty="0"/>
          </a:p>
          <a:p>
            <a:pPr marL="0" indent="0">
              <a:buNone/>
            </a:pPr>
            <a:r>
              <a:rPr lang="de-DE" sz="2200" dirty="0"/>
              <a:t>Wird ein Täuschungsversuch festgestellt, wird der Prüfling von der weiteren Teilnahme an der Prüfung ausgeschlossen; dies gilt als Nichtbestehen der Abschlussprüfung. </a:t>
            </a:r>
          </a:p>
        </p:txBody>
      </p:sp>
    </p:spTree>
    <p:extLst>
      <p:ext uri="{BB962C8B-B14F-4D97-AF65-F5344CB8AC3E}">
        <p14:creationId xmlns:p14="http://schemas.microsoft.com/office/powerpoint/2010/main" val="303652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26436E-71C7-4B9B-A630-633A58D72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Nichtteilnahme an der Prüfung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A68525-1B98-499F-A165-AECB71944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Bei Krankheit muss die Schule </a:t>
            </a:r>
            <a:r>
              <a:rPr lang="de-DE" sz="2400" b="1" dirty="0">
                <a:solidFill>
                  <a:srgbClr val="FF0000"/>
                </a:solidFill>
              </a:rPr>
              <a:t>bis um 7.15 Uhr </a:t>
            </a:r>
            <a:r>
              <a:rPr lang="de-DE" sz="2400" dirty="0"/>
              <a:t>informiert werden und ein </a:t>
            </a:r>
            <a:r>
              <a:rPr lang="de-DE" sz="2400" b="1" dirty="0">
                <a:solidFill>
                  <a:srgbClr val="FF0000"/>
                </a:solidFill>
              </a:rPr>
              <a:t>ärztliches Attest noch am selben Tag</a:t>
            </a:r>
            <a:r>
              <a:rPr lang="de-DE" sz="2400" dirty="0"/>
              <a:t> vorgelegt werden!</a:t>
            </a:r>
          </a:p>
        </p:txBody>
      </p:sp>
    </p:spTree>
    <p:extLst>
      <p:ext uri="{BB962C8B-B14F-4D97-AF65-F5344CB8AC3E}">
        <p14:creationId xmlns:p14="http://schemas.microsoft.com/office/powerpoint/2010/main" val="713661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3D3D8F-D7D9-49D4-8F87-0A9EDE988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Zertifizierung der Herkunftssprache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ADFA64-21BD-48F0-8EA5-E70D8D398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/>
              <a:t>Auf Niveau A2</a:t>
            </a:r>
          </a:p>
          <a:p>
            <a:r>
              <a:rPr lang="de-DE" sz="2800" dirty="0"/>
              <a:t>Zu beantragen in den jeweiligen Konsulaten bis 30.10.20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0179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18CCF07-98B4-4262-96E2-1B1D9A500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der Abschlussprüfung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60F2A30-BCE2-4975-BEA2-E10C588592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400" b="1" dirty="0"/>
              <a:t>Schriftlich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039947DD-DC20-4BE0-91BA-2CE1CAD460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Deutsch </a:t>
            </a:r>
          </a:p>
          <a:p>
            <a:r>
              <a:rPr lang="de-DE" sz="2400" dirty="0"/>
              <a:t>Mathematik</a:t>
            </a:r>
          </a:p>
          <a:p>
            <a:r>
              <a:rPr lang="de-DE" sz="2400" dirty="0"/>
              <a:t>Englisch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FD81C4E-4E41-4310-B1BE-8B04075C63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sz="2400" b="1" dirty="0"/>
              <a:t>Projektarbeit/ Mündlich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396B633-D411-4CE9-AE13-C583E4901B6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WBS-Projektarbeit</a:t>
            </a:r>
          </a:p>
          <a:p>
            <a:r>
              <a:rPr lang="de-DE" sz="2400" dirty="0"/>
              <a:t>Mündliche Prüfungen</a:t>
            </a:r>
          </a:p>
          <a:p>
            <a:r>
              <a:rPr lang="de-DE" sz="2400" dirty="0"/>
              <a:t>Kommunikationsprüfung Englisch</a:t>
            </a:r>
          </a:p>
        </p:txBody>
      </p:sp>
    </p:spTree>
    <p:extLst>
      <p:ext uri="{BB962C8B-B14F-4D97-AF65-F5344CB8AC3E}">
        <p14:creationId xmlns:p14="http://schemas.microsoft.com/office/powerpoint/2010/main" val="13076875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6" name="Rectangle 74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76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8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2059" name="Freeform: Shape 80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060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1820E8E-8DFA-4395-888C-690518465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de-DE" sz="3200">
                <a:solidFill>
                  <a:srgbClr val="EBEBEB"/>
                </a:solidFill>
              </a:rPr>
              <a:t>Deutsch</a:t>
            </a:r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76EA909B-96BD-4EF1-9319-F32342CAB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r>
              <a:rPr lang="en-US" sz="2000" dirty="0"/>
              <a:t>180 Minuten</a:t>
            </a:r>
          </a:p>
          <a:p>
            <a:r>
              <a:rPr lang="de-DE" sz="2000" dirty="0"/>
              <a:t>Teil A: Pflichtteil </a:t>
            </a:r>
          </a:p>
          <a:p>
            <a:pPr marL="0" indent="0">
              <a:buNone/>
            </a:pPr>
            <a:r>
              <a:rPr lang="de-DE" sz="2000" dirty="0"/>
              <a:t>	A1: Sachtext: Aufgaben zu 	Textverständnis, Grammatik, 	Orthografie, Analyse usw.</a:t>
            </a:r>
          </a:p>
          <a:p>
            <a:pPr marL="0" indent="0">
              <a:buNone/>
            </a:pPr>
            <a:r>
              <a:rPr lang="de-DE" sz="2000" dirty="0"/>
              <a:t>	A2: Lektüre: Textverständnis und 	produktive Aufgaben </a:t>
            </a:r>
          </a:p>
          <a:p>
            <a:pPr marL="0" indent="0">
              <a:buNone/>
            </a:pPr>
            <a:endParaRPr lang="de-DE" sz="2000" dirty="0"/>
          </a:p>
          <a:p>
            <a:r>
              <a:rPr lang="de-DE" sz="2000" dirty="0"/>
              <a:t>Teil B: </a:t>
            </a:r>
            <a:r>
              <a:rPr lang="de-DE" sz="2000" dirty="0" err="1"/>
              <a:t>Wahlteil</a:t>
            </a:r>
            <a:r>
              <a:rPr lang="de-DE" sz="2000" dirty="0"/>
              <a:t> </a:t>
            </a:r>
          </a:p>
          <a:p>
            <a:pPr marL="0" indent="0">
              <a:buNone/>
            </a:pPr>
            <a:r>
              <a:rPr lang="de-DE" sz="2000" dirty="0"/>
              <a:t>1. Textgebundene lineare Erörterung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000" dirty="0"/>
              <a:t>2. Textbeschreibung Lyrik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000" dirty="0"/>
              <a:t>3. Textbeschreibung Prosa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47838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83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1820E8E-8DFA-4395-888C-690518465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de-DE" sz="3200">
                <a:solidFill>
                  <a:srgbClr val="EBEBEB"/>
                </a:solidFill>
              </a:rPr>
              <a:t>Mathematik</a:t>
            </a:r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76EA909B-96BD-4EF1-9319-F32342CAB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r>
              <a:rPr lang="de-DE" sz="2000" dirty="0"/>
              <a:t>135 Minuten</a:t>
            </a:r>
          </a:p>
          <a:p>
            <a:r>
              <a:rPr lang="de-DE" sz="2000" dirty="0"/>
              <a:t>Teil A1: Pflichtteil: Hilfsmittelfreier Teil;    Grundkenntnisse </a:t>
            </a:r>
            <a:r>
              <a:rPr lang="de-DE" i="1" dirty="0"/>
              <a:t>(45 Min</a:t>
            </a:r>
            <a:r>
              <a:rPr lang="de-DE" sz="2000" i="1" dirty="0"/>
              <a:t>)</a:t>
            </a:r>
          </a:p>
          <a:p>
            <a:pPr marL="0" indent="0">
              <a:buNone/>
            </a:pPr>
            <a:r>
              <a:rPr lang="de-DE" sz="2000" i="1" dirty="0"/>
              <a:t> </a:t>
            </a:r>
            <a:r>
              <a:rPr lang="de-DE" i="1" dirty="0"/>
              <a:t>Pause 20 Minuten</a:t>
            </a:r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de-DE" dirty="0"/>
              <a:t>A2 und B 90 Minuten</a:t>
            </a:r>
            <a:endParaRPr lang="en-US" dirty="0"/>
          </a:p>
          <a:p>
            <a:r>
              <a:rPr lang="de-DE" sz="2000" dirty="0"/>
              <a:t>Teil A2 Pflichtteil </a:t>
            </a:r>
          </a:p>
          <a:p>
            <a:pPr marL="0" indent="0">
              <a:buNone/>
            </a:pPr>
            <a:endParaRPr lang="de-DE" sz="2000" dirty="0"/>
          </a:p>
          <a:p>
            <a:r>
              <a:rPr lang="de-DE" sz="2000" dirty="0"/>
              <a:t>Teil B:  </a:t>
            </a:r>
            <a:r>
              <a:rPr lang="de-DE" sz="2000" dirty="0" err="1"/>
              <a:t>Wahlteil</a:t>
            </a:r>
            <a:r>
              <a:rPr lang="de-DE" sz="2000" dirty="0"/>
              <a:t>  (zwei von drei Aufgaben)</a:t>
            </a:r>
          </a:p>
        </p:txBody>
      </p:sp>
    </p:spTree>
    <p:extLst>
      <p:ext uri="{BB962C8B-B14F-4D97-AF65-F5344CB8AC3E}">
        <p14:creationId xmlns:p14="http://schemas.microsoft.com/office/powerpoint/2010/main" val="24358692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83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1820E8E-8DFA-4395-888C-690518465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de-DE" sz="3200">
                <a:solidFill>
                  <a:srgbClr val="EBEBEB"/>
                </a:solidFill>
              </a:rPr>
              <a:t>Englisch</a:t>
            </a:r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76EA909B-96BD-4EF1-9319-F32342CAB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0" y="437513"/>
            <a:ext cx="6762750" cy="5954325"/>
          </a:xfrm>
        </p:spPr>
        <p:txBody>
          <a:bodyPr anchor="ctr">
            <a:normAutofit/>
          </a:bodyPr>
          <a:lstStyle/>
          <a:p>
            <a:r>
              <a:rPr lang="de-DE" sz="2000" dirty="0"/>
              <a:t>120 Minuten (20 Min Pause zwischen A und B)</a:t>
            </a:r>
          </a:p>
          <a:p>
            <a:endParaRPr lang="de-DE" sz="2000" dirty="0"/>
          </a:p>
          <a:p>
            <a:r>
              <a:rPr lang="en-US" sz="2000" b="1" dirty="0" err="1"/>
              <a:t>Teil</a:t>
            </a:r>
            <a:r>
              <a:rPr lang="en-US" sz="2000" b="1" dirty="0"/>
              <a:t> A:  Listening Comprehension (30min)</a:t>
            </a:r>
          </a:p>
          <a:p>
            <a:pPr marL="0" indent="0">
              <a:buNone/>
            </a:pPr>
            <a:r>
              <a:rPr lang="de-DE" sz="2000" dirty="0"/>
              <a:t>Aufgaben zur Überprüfung des Hörverständnisses</a:t>
            </a:r>
            <a:endParaRPr lang="en-US" sz="2000" dirty="0"/>
          </a:p>
          <a:p>
            <a:r>
              <a:rPr lang="en-US" sz="2000" b="1" dirty="0" err="1"/>
              <a:t>Teil</a:t>
            </a:r>
            <a:r>
              <a:rPr lang="en-US" sz="2000" b="1" dirty="0"/>
              <a:t> B: Text-based Tasks </a:t>
            </a:r>
          </a:p>
          <a:p>
            <a:pPr marL="0" indent="0">
              <a:buNone/>
            </a:pPr>
            <a:r>
              <a:rPr lang="de-DE" sz="2000" dirty="0"/>
              <a:t>Aufgaben zur Überprüfung des Textverständnisses</a:t>
            </a:r>
            <a:endParaRPr lang="en-US" sz="2000" dirty="0"/>
          </a:p>
          <a:p>
            <a:r>
              <a:rPr lang="en-US" sz="2000" b="1" dirty="0" err="1"/>
              <a:t>Teil</a:t>
            </a:r>
            <a:r>
              <a:rPr lang="en-US" sz="2000" b="1" dirty="0"/>
              <a:t> C: Use of Language </a:t>
            </a:r>
          </a:p>
          <a:p>
            <a:pPr marL="0" indent="0">
              <a:buNone/>
            </a:pPr>
            <a:r>
              <a:rPr lang="de-DE" sz="2000" dirty="0"/>
              <a:t>Aufgaben zur Überprüfung sprachlicher Mittel</a:t>
            </a:r>
          </a:p>
          <a:p>
            <a:pPr marL="0" indent="0">
              <a:buNone/>
            </a:pPr>
            <a:r>
              <a:rPr lang="de-DE" sz="2000" dirty="0"/>
              <a:t>(Lexik und Grammatik</a:t>
            </a:r>
            <a:r>
              <a:rPr lang="de-DE" dirty="0"/>
              <a:t>)</a:t>
            </a:r>
            <a:endParaRPr lang="en-US" sz="2000" dirty="0"/>
          </a:p>
          <a:p>
            <a:r>
              <a:rPr lang="en-US" sz="2000" b="1" dirty="0" err="1"/>
              <a:t>Teil</a:t>
            </a:r>
            <a:r>
              <a:rPr lang="en-US" sz="2000" b="1" dirty="0"/>
              <a:t> D: Writing </a:t>
            </a:r>
          </a:p>
          <a:p>
            <a:pPr marL="0" indent="0">
              <a:buNone/>
            </a:pPr>
            <a:r>
              <a:rPr lang="en-US" sz="2000" dirty="0" err="1"/>
              <a:t>Aufgaben</a:t>
            </a:r>
            <a:r>
              <a:rPr lang="en-US" sz="2000" dirty="0"/>
              <a:t> </a:t>
            </a:r>
            <a:r>
              <a:rPr lang="en-US" sz="2000" dirty="0" err="1"/>
              <a:t>zur</a:t>
            </a:r>
            <a:r>
              <a:rPr lang="en-US" sz="2000" dirty="0"/>
              <a:t> </a:t>
            </a:r>
            <a:r>
              <a:rPr lang="en-US" sz="2000" dirty="0" err="1"/>
              <a:t>Textproduktion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73459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83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1820E8E-8DFA-4395-888C-690518465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de-DE" sz="3000">
                <a:solidFill>
                  <a:srgbClr val="EBEBEB"/>
                </a:solidFill>
              </a:rPr>
              <a:t>Kommunikations-prüfung Englisch</a:t>
            </a:r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76EA909B-96BD-4EF1-9319-F32342CAB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r>
              <a:rPr lang="en-US" sz="2000" dirty="0"/>
              <a:t>15 Minuten pro </a:t>
            </a:r>
            <a:r>
              <a:rPr lang="en-US" sz="2000" dirty="0" err="1"/>
              <a:t>Schüler</a:t>
            </a:r>
            <a:r>
              <a:rPr lang="en-US" sz="2000" dirty="0"/>
              <a:t> </a:t>
            </a:r>
          </a:p>
          <a:p>
            <a:r>
              <a:rPr lang="en-US" sz="2000" dirty="0"/>
              <a:t>einzeln </a:t>
            </a:r>
            <a:r>
              <a:rPr lang="en-US" sz="2000" dirty="0" err="1"/>
              <a:t>oder</a:t>
            </a:r>
            <a:r>
              <a:rPr lang="en-US" sz="2000" dirty="0"/>
              <a:t> </a:t>
            </a:r>
            <a:r>
              <a:rPr lang="en-US" sz="2000" dirty="0" err="1"/>
              <a:t>zu</a:t>
            </a:r>
            <a:r>
              <a:rPr lang="en-US" sz="2000" dirty="0"/>
              <a:t> </a:t>
            </a:r>
            <a:r>
              <a:rPr lang="en-US" sz="2000" dirty="0" err="1"/>
              <a:t>zweit</a:t>
            </a:r>
            <a:endParaRPr lang="en-US" sz="2000" dirty="0"/>
          </a:p>
          <a:p>
            <a:r>
              <a:rPr lang="de-DE" sz="2000" dirty="0"/>
              <a:t>Teil A: Präsentation des Schwerpunktthemas (monologisches Sprechen) </a:t>
            </a:r>
          </a:p>
          <a:p>
            <a:pPr marL="0" indent="0">
              <a:buNone/>
            </a:pPr>
            <a:endParaRPr lang="de-DE" sz="2000" dirty="0"/>
          </a:p>
          <a:p>
            <a:r>
              <a:rPr lang="de-DE" sz="2000" dirty="0"/>
              <a:t>Teil B: Kommunikative und situative Aufgabenformen (dialogisches Sprechen) </a:t>
            </a:r>
          </a:p>
          <a:p>
            <a:pPr marL="0" indent="0">
              <a:buNone/>
            </a:pPr>
            <a:endParaRPr lang="de-DE" sz="2000" dirty="0"/>
          </a:p>
          <a:p>
            <a:r>
              <a:rPr lang="de-DE" sz="2000" dirty="0"/>
              <a:t>Teil C: Sprachmittlung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604520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83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1820E8E-8DFA-4395-888C-690518465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de-DE" sz="3000" dirty="0">
                <a:solidFill>
                  <a:srgbClr val="EBEBEB"/>
                </a:solidFill>
              </a:rPr>
              <a:t>WBS - Projektarbeit</a:t>
            </a:r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76EA909B-96BD-4EF1-9319-F32342CAB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r>
              <a:rPr lang="en-US" sz="2000" dirty="0" err="1"/>
              <a:t>Gruppenfestlegung</a:t>
            </a:r>
            <a:r>
              <a:rPr lang="en-US" sz="2000" dirty="0"/>
              <a:t> bis 16.11.2020</a:t>
            </a:r>
          </a:p>
        </p:txBody>
      </p:sp>
    </p:spTree>
    <p:extLst>
      <p:ext uri="{BB962C8B-B14F-4D97-AF65-F5344CB8AC3E}">
        <p14:creationId xmlns:p14="http://schemas.microsoft.com/office/powerpoint/2010/main" val="36341626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820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8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E3B853-E586-4CC7-907A-48B795641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de-DE" sz="3000">
                <a:solidFill>
                  <a:srgbClr val="EBEBEB"/>
                </a:solidFill>
              </a:rPr>
              <a:t>Prüfungstermine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DCDEAC-057F-49F2-A067-4E79AF6C0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6" y="437513"/>
            <a:ext cx="5739873" cy="5954325"/>
          </a:xfrm>
        </p:spPr>
        <p:txBody>
          <a:bodyPr anchor="ctr">
            <a:normAutofit/>
          </a:bodyPr>
          <a:lstStyle/>
          <a:p>
            <a:r>
              <a:rPr lang="de-DE" sz="2400" dirty="0"/>
              <a:t>Kommunikationsprüfung in der Woche vom 01.03 – 05.03.2021; </a:t>
            </a:r>
            <a:br>
              <a:rPr lang="de-DE" sz="2400" dirty="0"/>
            </a:br>
            <a:r>
              <a:rPr lang="de-DE" sz="2400" dirty="0"/>
              <a:t>an den Prüfungstagen keine Schule, nur Prüfung</a:t>
            </a:r>
          </a:p>
          <a:p>
            <a:r>
              <a:rPr lang="de-DE" sz="2400" dirty="0"/>
              <a:t>Deutsch Di. 08.06.2021</a:t>
            </a:r>
          </a:p>
          <a:p>
            <a:r>
              <a:rPr lang="de-DE" sz="2400" dirty="0"/>
              <a:t>Mathematik Do. 10.06.2021</a:t>
            </a:r>
          </a:p>
          <a:p>
            <a:r>
              <a:rPr lang="de-DE" sz="2400" dirty="0"/>
              <a:t>Englisch Di. 15.06.2021</a:t>
            </a:r>
          </a:p>
          <a:p>
            <a:r>
              <a:rPr lang="de-DE" sz="2400" dirty="0"/>
              <a:t>WBS – Projektarbeit von 0</a:t>
            </a:r>
            <a:r>
              <a:rPr lang="de-DE" sz="2400" dirty="0">
                <a:solidFill>
                  <a:schemeClr val="tx1"/>
                </a:solidFill>
              </a:rPr>
              <a:t>3.02. bis 05.02.2021;</a:t>
            </a:r>
            <a:r>
              <a:rPr lang="de-DE" sz="2400" dirty="0">
                <a:solidFill>
                  <a:srgbClr val="FF0000"/>
                </a:solidFill>
              </a:rPr>
              <a:t/>
            </a:r>
            <a:br>
              <a:rPr lang="de-DE" sz="2400" dirty="0">
                <a:solidFill>
                  <a:srgbClr val="FF0000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08.02. + 09.02.2021 Präsentationen</a:t>
            </a:r>
          </a:p>
          <a:p>
            <a:r>
              <a:rPr lang="de-DE" sz="2400" dirty="0">
                <a:solidFill>
                  <a:schemeClr val="tx1"/>
                </a:solidFill>
              </a:rPr>
              <a:t>Zeitraum für die mündlichen Prüfungen: 12.07. – 16.07.2021</a:t>
            </a:r>
          </a:p>
        </p:txBody>
      </p:sp>
    </p:spTree>
    <p:extLst>
      <p:ext uri="{BB962C8B-B14F-4D97-AF65-F5344CB8AC3E}">
        <p14:creationId xmlns:p14="http://schemas.microsoft.com/office/powerpoint/2010/main" val="26906844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Sitzungssaal">
  <a:themeElements>
    <a:clrScheme name="Ion-Sitzungssaal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-Sitzungssaal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Sitzungssaal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</Words>
  <Application>Microsoft Office PowerPoint</Application>
  <PresentationFormat>Breitbild</PresentationFormat>
  <Paragraphs>74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Wingdings 2</vt:lpstr>
      <vt:lpstr>Wingdings 3</vt:lpstr>
      <vt:lpstr>Ion-Sitzungssaal</vt:lpstr>
      <vt:lpstr>Hauptschulabschluss           20/21(Stand Oktober 2020) </vt:lpstr>
      <vt:lpstr>Inhalte der Abschlussprüfung</vt:lpstr>
      <vt:lpstr>Deutsch</vt:lpstr>
      <vt:lpstr>Mathematik</vt:lpstr>
      <vt:lpstr>Englisch</vt:lpstr>
      <vt:lpstr>Kommunikations-prüfung Englisch</vt:lpstr>
      <vt:lpstr>WBS - Projektarbeit</vt:lpstr>
      <vt:lpstr>PowerPoint-Präsentation</vt:lpstr>
      <vt:lpstr>Prüfungstermine</vt:lpstr>
      <vt:lpstr>Prüfungshinweise</vt:lpstr>
      <vt:lpstr>Täuschungshandlungen</vt:lpstr>
      <vt:lpstr>Nichtteilnahme an der Prüfung</vt:lpstr>
      <vt:lpstr>Zertifizierung der Herkunftssprache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Hauptschulabschluss           20/21</dc:title>
  <dc:creator>Bettina .</dc:creator>
  <cp:lastModifiedBy>Windows-Benutzer</cp:lastModifiedBy>
  <cp:revision>4</cp:revision>
  <dcterms:created xsi:type="dcterms:W3CDTF">2020-10-12T12:02:10Z</dcterms:created>
  <dcterms:modified xsi:type="dcterms:W3CDTF">2020-11-18T18:05:52Z</dcterms:modified>
</cp:coreProperties>
</file>